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26"/>
  </p:notesMasterIdLst>
  <p:sldIdLst>
    <p:sldId id="256" r:id="rId2"/>
    <p:sldId id="285" r:id="rId3"/>
    <p:sldId id="288" r:id="rId4"/>
    <p:sldId id="307" r:id="rId5"/>
    <p:sldId id="301" r:id="rId6"/>
    <p:sldId id="302" r:id="rId7"/>
    <p:sldId id="290" r:id="rId8"/>
    <p:sldId id="289" r:id="rId9"/>
    <p:sldId id="308" r:id="rId10"/>
    <p:sldId id="287" r:id="rId11"/>
    <p:sldId id="296" r:id="rId12"/>
    <p:sldId id="303" r:id="rId13"/>
    <p:sldId id="304" r:id="rId14"/>
    <p:sldId id="295" r:id="rId15"/>
    <p:sldId id="297" r:id="rId16"/>
    <p:sldId id="292" r:id="rId17"/>
    <p:sldId id="298" r:id="rId18"/>
    <p:sldId id="291" r:id="rId19"/>
    <p:sldId id="300" r:id="rId20"/>
    <p:sldId id="309" r:id="rId21"/>
    <p:sldId id="293" r:id="rId22"/>
    <p:sldId id="310" r:id="rId23"/>
    <p:sldId id="294" r:id="rId24"/>
    <p:sldId id="284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15346"/>
    <a:srgbClr val="3691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23"/>
    <p:restoredTop sz="54903"/>
  </p:normalViewPr>
  <p:slideViewPr>
    <p:cSldViewPr snapToGrid="0" snapToObjects="1">
      <p:cViewPr>
        <p:scale>
          <a:sx n="48" d="100"/>
          <a:sy n="48" d="100"/>
        </p:scale>
        <p:origin x="1776" y="4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55AB94-1D3B-A44E-9666-7DDAD947E06F}" type="datetimeFigureOut">
              <a:rPr lang="en-US" smtClean="0"/>
              <a:t>6/17/18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06C81E-4126-A941-95EA-FD9129B15C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2561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Joe Zack, long time dev, podcaster</a:t>
            </a:r>
          </a:p>
          <a:p>
            <a:r>
              <a:rPr lang="en-US" dirty="0"/>
              <a:t>Talking about search driven apps, focus on Elasticsearch and the Elastic Stack…</a:t>
            </a:r>
          </a:p>
          <a:p>
            <a:endParaRPr lang="en-US" dirty="0"/>
          </a:p>
          <a:p>
            <a:r>
              <a:rPr lang="en-US" dirty="0"/>
              <a:t>Tell </a:t>
            </a:r>
            <a:r>
              <a:rPr lang="en-US" dirty="0" err="1"/>
              <a:t>ya</a:t>
            </a:r>
            <a:r>
              <a:rPr lang="en-US" dirty="0"/>
              <a:t> bout: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Define the problem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How Elastic solves it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Demonstrate 3 types of apps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My goal, is that you’re going to race out of this meetup tonight and start making brilliant search based apps!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6C81E-4126-A941-95EA-FD9129B15C5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0608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6C81E-4126-A941-95EA-FD9129B15C5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4543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ffectLst/>
              </a:rPr>
              <a:t>Some other benefits of those 20 years of evolution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6C81E-4126-A941-95EA-FD9129B15C5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4081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Most support a basic </a:t>
            </a:r>
            <a:r>
              <a:rPr lang="en-US" dirty="0" err="1"/>
              <a:t>Luence</a:t>
            </a:r>
            <a:r>
              <a:rPr lang="en-US" dirty="0"/>
              <a:t> style syntax, and more are built on Lucene</a:t>
            </a:r>
          </a:p>
          <a:p>
            <a:endParaRPr lang="en-US" dirty="0"/>
          </a:p>
          <a:p>
            <a:r>
              <a:rPr lang="en-US" dirty="0"/>
              <a:t>I won’t get too into the weeds on how that works, but the important bit is that Elasticsearch is king of the hill right now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6C81E-4126-A941-95EA-FD9129B15C5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2236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Open source…</a:t>
            </a:r>
            <a:r>
              <a:rPr lang="en-US" dirty="0" err="1">
                <a:effectLst/>
              </a:rPr>
              <a:t>ish</a:t>
            </a:r>
            <a:endParaRPr lang="en-US" dirty="0"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NoSQL before NoSQL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Built on Lucene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The Elastic Company offers a host of other products that work well with Elastic Stack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6C81E-4126-A941-95EA-FD9129B15C5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825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6C81E-4126-A941-95EA-FD9129B15C5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6826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80,000 for “camera’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6C81E-4126-A941-95EA-FD9129B15C5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0951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Splunk </a:t>
            </a:r>
            <a:r>
              <a:rPr lang="en-US" dirty="0" err="1"/>
              <a:t>DataDog</a:t>
            </a:r>
            <a:endParaRPr lang="en-US" dirty="0"/>
          </a:p>
          <a:p>
            <a:r>
              <a:rPr lang="en-US" dirty="0"/>
              <a:t>Difference here is</a:t>
            </a:r>
          </a:p>
          <a:p>
            <a:endParaRPr lang="en-US" dirty="0"/>
          </a:p>
          <a:p>
            <a:r>
              <a:rPr lang="en-US" dirty="0"/>
              <a:t>Windows 2012</a:t>
            </a:r>
          </a:p>
          <a:p>
            <a:r>
              <a:rPr lang="en-US"/>
              <a:t>Python 2.7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6C81E-4126-A941-95EA-FD9129B15C5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5860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6C81E-4126-A941-95EA-FD9129B15C5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9733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6C81E-4126-A941-95EA-FD9129B15C5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6935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ElasticSearch</a:t>
            </a:r>
            <a:r>
              <a:rPr lang="en-US" dirty="0"/>
              <a:t> is a highly scalable and feature-rich search engine that makes certain types of problems very easy to solve. I will show you how Elasticsearch approaches these problems and then demonstrate 3 different types apps that make good use of this approach.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6C81E-4126-A941-95EA-FD9129B15C5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8762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Search is a core tenet of the modern day internet experience.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Google obviously, but think about how important search is to other experiences: Cortana, Spotlight, Alexa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You can hardly use the telephone, listen to music, buy underwear, or even watch “tv” without some sort of search. Imagine explaining that to your grandparents grandparents!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But…we humans aren’t very good at it.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We type things wrong, and a lot of the time we don’t know the name of the thing!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Tons of data: 5B videos watched on YouTube every day: https://</a:t>
            </a:r>
            <a:r>
              <a:rPr lang="en-US" dirty="0" err="1">
                <a:effectLst/>
              </a:rPr>
              <a:t>merchdope.com</a:t>
            </a:r>
            <a:r>
              <a:rPr lang="en-US" dirty="0">
                <a:effectLst/>
              </a:rPr>
              <a:t>/</a:t>
            </a:r>
            <a:r>
              <a:rPr lang="en-US" dirty="0" err="1">
                <a:effectLst/>
              </a:rPr>
              <a:t>youtube</a:t>
            </a:r>
            <a:r>
              <a:rPr lang="en-US" dirty="0">
                <a:effectLst/>
              </a:rPr>
              <a:t>-statistics/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How are these services doing it?</a:t>
            </a:r>
          </a:p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ardorseo.com</a:t>
            </a:r>
            <a:r>
              <a:rPr lang="en-US" dirty="0"/>
              <a:t>/blog/how-many-google-searches-per-day-2018/</a:t>
            </a:r>
          </a:p>
          <a:p>
            <a:r>
              <a:rPr lang="en-US" dirty="0"/>
              <a:t>https://</a:t>
            </a:r>
            <a:r>
              <a:rPr lang="en-US" dirty="0" err="1"/>
              <a:t>www.scrapehero.com</a:t>
            </a:r>
            <a:r>
              <a:rPr lang="en-US" dirty="0"/>
              <a:t>/many-products-amazon-sell-january-2018/</a:t>
            </a:r>
          </a:p>
          <a:p>
            <a:r>
              <a:rPr lang="en-US" dirty="0"/>
              <a:t>https://</a:t>
            </a:r>
            <a:r>
              <a:rPr lang="en-US" dirty="0" err="1"/>
              <a:t>stackexchange.com</a:t>
            </a:r>
            <a:r>
              <a:rPr lang="en-US" dirty="0"/>
              <a:t>/performance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6C81E-4126-A941-95EA-FD9129B15C5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50710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speak with 10’s of thousands of programmers every month who want to get better</a:t>
            </a:r>
          </a:p>
          <a:p>
            <a:endParaRPr lang="en-US" dirty="0"/>
          </a:p>
          <a:p>
            <a:r>
              <a:rPr lang="en-US" dirty="0"/>
              <a:t>Take</a:t>
            </a:r>
            <a:r>
              <a:rPr lang="en-US" baseline="0" dirty="0"/>
              <a:t> lessons from modern research and other fields and apply them to programming as yet another way to learn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64F97-7C04-3B4F-A37B-7BF2B5DE8DD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6382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ffectLst/>
              </a:rPr>
              <a:t>First up, lets address the elephant in the room</a:t>
            </a:r>
          </a:p>
          <a:p>
            <a:endParaRPr lang="en-US" dirty="0">
              <a:effectLst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effectLst/>
              </a:rPr>
              <a:t>Relational databases are mature, robust solutions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effectLst/>
              </a:rPr>
              <a:t>They’re great at storing and retrieving data, and they’ve matured really well.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effectLst/>
              </a:rPr>
              <a:t>They’re really good at transactions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effectLst/>
              </a:rPr>
              <a:t>The standard argument that they don’t scale horizontally well, ”web scale”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Atomicity, Consistency, Isolation, Durability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Basic Availability, Soft State, Eventual Consistency</a:t>
            </a:r>
            <a:endParaRPr lang="en-US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6C81E-4126-A941-95EA-FD9129B15C5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2863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ffectLst/>
              </a:rPr>
              <a:t>RDBMS are not so good at complicated queries</a:t>
            </a:r>
          </a:p>
          <a:p>
            <a:endParaRPr lang="en-US" dirty="0">
              <a:effectLst/>
            </a:endParaRPr>
          </a:p>
          <a:p>
            <a:r>
              <a:rPr lang="en-US" dirty="0">
                <a:effectLst/>
              </a:rPr>
              <a:t>ANSI SQL is really limited, and crusty, and once you get to a point – you end up having to create dynamic queries</a:t>
            </a:r>
          </a:p>
          <a:p>
            <a:r>
              <a:rPr lang="en-US" dirty="0">
                <a:effectLst/>
              </a:rPr>
              <a:t>String building, which is particularly annoying when you’re doing dynamic parameterization</a:t>
            </a:r>
          </a:p>
          <a:p>
            <a:endParaRPr lang="en-US" dirty="0">
              <a:effectLst/>
            </a:endParaRPr>
          </a:p>
          <a:p>
            <a:endParaRPr lang="en-US" dirty="0">
              <a:effectLst/>
            </a:endParaRPr>
          </a:p>
          <a:p>
            <a:r>
              <a:rPr lang="en-US" dirty="0">
                <a:effectLst/>
              </a:rPr>
              <a:t>Ever written code like this?</a:t>
            </a:r>
          </a:p>
          <a:p>
            <a:r>
              <a:rPr lang="en-US" dirty="0">
                <a:effectLst/>
              </a:rPr>
              <a:t>It starts out innocently enough, just a simple like search. Then you start searching other fields.</a:t>
            </a:r>
          </a:p>
          <a:p>
            <a:endParaRPr lang="en-US" dirty="0">
              <a:effectLst/>
            </a:endParaRPr>
          </a:p>
          <a:p>
            <a:r>
              <a:rPr lang="en-US" dirty="0">
                <a:effectLst/>
              </a:rPr>
              <a:t>Next thing you know you’re dynamically adding joins, and creating temp tables, group by, LIST_CONCAT, CTE, pivot, dynamic sorting, temp tables</a:t>
            </a:r>
          </a:p>
          <a:p>
            <a:endParaRPr lang="en-US" dirty="0">
              <a:effectLst/>
            </a:endParaRPr>
          </a:p>
          <a:p>
            <a:r>
              <a:rPr lang="en-US" dirty="0">
                <a:effectLst/>
              </a:rPr>
              <a:t>You’ve got if statements for this and for that…and if you’ve got paging, and need to support multi-page actions…</a:t>
            </a:r>
          </a:p>
          <a:p>
            <a:endParaRPr lang="en-US" dirty="0">
              <a:effectLst/>
            </a:endParaRPr>
          </a:p>
          <a:p>
            <a:r>
              <a:rPr lang="en-US" dirty="0">
                <a:effectLst/>
              </a:rPr>
              <a:t>You’ll bump into interesting edge cases – like the fact you can’t have procs that populate temp tables, calling procs that populate temp tables.</a:t>
            </a:r>
          </a:p>
          <a:p>
            <a:endParaRPr lang="en-US" dirty="0">
              <a:effectLst/>
            </a:endParaRPr>
          </a:p>
          <a:p>
            <a:r>
              <a:rPr lang="en-US" dirty="0">
                <a:effectLst/>
              </a:rPr>
              <a:t>Query optimizers are not so good at executing dynamic </a:t>
            </a:r>
            <a:r>
              <a:rPr lang="en-US" dirty="0" err="1">
                <a:effectLst/>
              </a:rPr>
              <a:t>sql</a:t>
            </a:r>
            <a:r>
              <a:rPr lang="en-US" dirty="0">
                <a:effectLst/>
              </a:rPr>
              <a:t> either, they really want to compile their stored procedures and reuse the plan. They’re not optimized to deal with procs that run wildly different queries every time you run them.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6C81E-4126-A941-95EA-FD9129B15C5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6495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Relational database aren’t optimized for searching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Atomicity, Consistency, Isolation, Durability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Basic Availability, Soft State, Eventual Consistency</a:t>
            </a:r>
            <a:endParaRPr lang="en-US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6C81E-4126-A941-95EA-FD9129B15C5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7686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6C81E-4126-A941-95EA-FD9129B15C5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1518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Well… you just invented a search engine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You could roll your own thing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Or you could use a modern search engine that has taken that starting point and evolved it for 20 years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(Lucene released in 1999)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6C81E-4126-A941-95EA-FD9129B15C5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1674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I said “index everything”</a:t>
            </a:r>
          </a:p>
          <a:p>
            <a:endParaRPr lang="en-US" dirty="0"/>
          </a:p>
          <a:p>
            <a:r>
              <a:rPr lang="en-US" dirty="0"/>
              <a:t>Search engines make use of what is called, a inverted index.</a:t>
            </a:r>
          </a:p>
          <a:p>
            <a:r>
              <a:rPr lang="en-US" dirty="0"/>
              <a:t>Sounds like it might be a bit complicated, but really</a:t>
            </a:r>
          </a:p>
          <a:p>
            <a:r>
              <a:rPr lang="en-US" dirty="0"/>
              <a:t>We just take the important bits out of our data, store it in a hash table</a:t>
            </a:r>
          </a:p>
          <a:p>
            <a:r>
              <a:rPr lang="en-US" dirty="0"/>
              <a:t>The value in the hash is a vector of pointers back to our original data</a:t>
            </a:r>
          </a:p>
          <a:p>
            <a:endParaRPr lang="en-US" dirty="0"/>
          </a:p>
          <a:p>
            <a:r>
              <a:rPr lang="en-US" dirty="0"/>
              <a:t>Hashes are ruthlessly efficient at lookups, but they data you’re storing will end up taking up a lot more room than the size of the data</a:t>
            </a:r>
          </a:p>
          <a:p>
            <a:r>
              <a:rPr lang="en-US" dirty="0"/>
              <a:t>Inserts and updates aren’t so great either, simple example above the first sentence represents 8 inserts, potentially on different machines</a:t>
            </a:r>
          </a:p>
          <a:p>
            <a:endParaRPr lang="en-US" dirty="0"/>
          </a:p>
          <a:p>
            <a:r>
              <a:rPr lang="en-US" dirty="0"/>
              <a:t>Additionally, the size of the data is about double since every important word is stored again.</a:t>
            </a:r>
          </a:p>
          <a:p>
            <a:r>
              <a:rPr lang="en-US" dirty="0"/>
              <a:t>Thankfully the modern search engines are good about compressing the data, so things in practice end up being better than that.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6C81E-4126-A941-95EA-FD9129B15C5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0852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I’ve been saying ”Hash” table, because that’s a common programmer-y data structure</a:t>
            </a:r>
          </a:p>
          <a:p>
            <a:endParaRPr lang="en-US" dirty="0"/>
          </a:p>
          <a:p>
            <a:r>
              <a:rPr lang="en-US" dirty="0"/>
              <a:t>But search engines call it an index, because it’s a bit more specialized – but in practice it’s not that difference from an index in a book.</a:t>
            </a:r>
          </a:p>
          <a:p>
            <a:endParaRPr lang="en-US" dirty="0"/>
          </a:p>
          <a:p>
            <a:r>
              <a:rPr lang="en-US" dirty="0"/>
              <a:t>Remember those?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6C81E-4126-A941-95EA-FD9129B15C5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6560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3637F-3D76-DE41-BC77-04ED5A15A801}" type="datetimeFigureOut">
              <a:rPr lang="en-US" smtClean="0"/>
              <a:t>6/17/18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595CF-6461-714D-AEEB-0D52384972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319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3637F-3D76-DE41-BC77-04ED5A15A801}" type="datetimeFigureOut">
              <a:rPr lang="en-US" smtClean="0"/>
              <a:t>6/17/18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595CF-6461-714D-AEEB-0D52384972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0078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3637F-3D76-DE41-BC77-04ED5A15A801}" type="datetimeFigureOut">
              <a:rPr lang="en-US" smtClean="0"/>
              <a:t>6/17/18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595CF-6461-714D-AEEB-0D52384972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4483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3637F-3D76-DE41-BC77-04ED5A15A801}" type="datetimeFigureOut">
              <a:rPr lang="en-US" smtClean="0"/>
              <a:t>6/17/18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595CF-6461-714D-AEEB-0D52384972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395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3637F-3D76-DE41-BC77-04ED5A15A801}" type="datetimeFigureOut">
              <a:rPr lang="en-US" smtClean="0"/>
              <a:t>6/17/18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595CF-6461-714D-AEEB-0D52384972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5508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3637F-3D76-DE41-BC77-04ED5A15A801}" type="datetimeFigureOut">
              <a:rPr lang="en-US" smtClean="0"/>
              <a:t>6/17/18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595CF-6461-714D-AEEB-0D52384972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5029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3637F-3D76-DE41-BC77-04ED5A15A801}" type="datetimeFigureOut">
              <a:rPr lang="en-US" smtClean="0"/>
              <a:t>6/17/18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595CF-6461-714D-AEEB-0D52384972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6329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3637F-3D76-DE41-BC77-04ED5A15A801}" type="datetimeFigureOut">
              <a:rPr lang="en-US" smtClean="0"/>
              <a:t>6/17/18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595CF-6461-714D-AEEB-0D52384972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5965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3637F-3D76-DE41-BC77-04ED5A15A801}" type="datetimeFigureOut">
              <a:rPr lang="en-US" smtClean="0"/>
              <a:t>6/17/18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595CF-6461-714D-AEEB-0D52384972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0400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3637F-3D76-DE41-BC77-04ED5A15A801}" type="datetimeFigureOut">
              <a:rPr lang="en-US" smtClean="0"/>
              <a:t>6/17/18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595CF-6461-714D-AEEB-0D52384972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944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3637F-3D76-DE41-BC77-04ED5A15A801}" type="datetimeFigureOut">
              <a:rPr lang="en-US" smtClean="0"/>
              <a:t>6/17/18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595CF-6461-714D-AEEB-0D52384972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645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C3637F-3D76-DE41-BC77-04ED5A15A801}" type="datetimeFigureOut">
              <a:rPr lang="en-US" smtClean="0"/>
              <a:t>6/17/18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3595CF-6461-714D-AEEB-0D52384972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394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openxmlformats.org/officeDocument/2006/relationships/image" Target="../media/image17.tiff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tif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918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20CB5-45A8-784A-8ADC-170B6EDD09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720746" y="2795362"/>
            <a:ext cx="12192000" cy="1267275"/>
          </a:xfrm>
        </p:spPr>
        <p:txBody>
          <a:bodyPr>
            <a:normAutofit/>
          </a:bodyPr>
          <a:lstStyle/>
          <a:p>
            <a:pPr algn="r"/>
            <a:r>
              <a:rPr lang="en-US" sz="8000" dirty="0">
                <a:solidFill>
                  <a:schemeClr val="bg1"/>
                </a:solidFill>
                <a:latin typeface="Coolvetica" panose="020B0603030602020004" pitchFamily="34" charset="77"/>
              </a:rPr>
              <a:t>Search Driven Apps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CA353E-5A62-AA49-9AC2-F0195855E5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78523" y="4021852"/>
            <a:ext cx="8392731" cy="529360"/>
          </a:xfrm>
        </p:spPr>
        <p:txBody>
          <a:bodyPr/>
          <a:lstStyle/>
          <a:p>
            <a:pPr algn="r"/>
            <a:r>
              <a:rPr lang="en-US" dirty="0">
                <a:solidFill>
                  <a:schemeClr val="bg1"/>
                </a:solidFill>
                <a:latin typeface="Coolvetica" panose="020B0603030602020004" pitchFamily="34" charset="77"/>
              </a:rPr>
              <a:t>with the Elastic Stack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7CB164C-8101-B04B-8741-15C123812B6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000"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" r="2"/>
          <a:stretch/>
        </p:blipFill>
        <p:spPr>
          <a:xfrm>
            <a:off x="1720745" y="-946255"/>
            <a:ext cx="8750509" cy="8750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7311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8285E7-13EC-5745-8E34-ADC0D345E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olvetica" panose="020B0603030602020004" pitchFamily="34" charset="77"/>
              </a:rPr>
              <a:t>Inverted Index Search Engines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4E22E5-A5C5-BB46-B691-E8C16DC028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effectLst/>
              </a:rPr>
              <a:t>Inverted Index Database</a:t>
            </a:r>
          </a:p>
          <a:p>
            <a:pPr lvl="1"/>
            <a:r>
              <a:rPr lang="en-US" dirty="0">
                <a:effectLst/>
              </a:rPr>
              <a:t>Slow to Write, Fast to Read</a:t>
            </a:r>
          </a:p>
          <a:p>
            <a:pPr lvl="1"/>
            <a:r>
              <a:rPr lang="en-US" dirty="0" err="1">
                <a:effectLst/>
              </a:rPr>
              <a:t>NoSql</a:t>
            </a:r>
            <a:r>
              <a:rPr lang="en-US" dirty="0">
                <a:effectLst/>
              </a:rPr>
              <a:t> before it was called </a:t>
            </a:r>
            <a:r>
              <a:rPr lang="en-US" dirty="0" err="1">
                <a:effectLst/>
              </a:rPr>
              <a:t>NoSql</a:t>
            </a:r>
            <a:endParaRPr lang="en-US" dirty="0">
              <a:effectLst/>
            </a:endParaRPr>
          </a:p>
          <a:p>
            <a:r>
              <a:rPr lang="en-US" dirty="0">
                <a:effectLst/>
              </a:rPr>
              <a:t>Scale Super Well</a:t>
            </a:r>
          </a:p>
          <a:p>
            <a:r>
              <a:rPr lang="en-US" dirty="0">
                <a:effectLst/>
              </a:rPr>
              <a:t>Wicked Fast</a:t>
            </a:r>
          </a:p>
          <a:p>
            <a:r>
              <a:rPr lang="en-US" dirty="0">
                <a:effectLst/>
              </a:rPr>
              <a:t>Support Complex Filters</a:t>
            </a:r>
          </a:p>
          <a:p>
            <a:r>
              <a:rPr lang="en-US" dirty="0">
                <a:effectLst/>
              </a:rPr>
              <a:t>Allow for easy </a:t>
            </a:r>
            <a:r>
              <a:rPr lang="en-US" dirty="0"/>
              <a:t>scoring of data</a:t>
            </a:r>
            <a:endParaRPr lang="en-US" dirty="0">
              <a:effectLst/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31212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04F9A3-EB80-9640-8B9B-3EB84437E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olvetica" panose="020B0603030602020004" pitchFamily="34" charset="77"/>
              </a:rPr>
              <a:t>English is complicated!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E89141E-3BF3-244A-A44C-BC89634535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Stop words: “the”</a:t>
            </a:r>
          </a:p>
          <a:p>
            <a:r>
              <a:rPr lang="en-US" dirty="0"/>
              <a:t>Synonym: PWA = “Progressive Web Apps”</a:t>
            </a:r>
          </a:p>
          <a:p>
            <a:r>
              <a:rPr lang="en-US" dirty="0"/>
              <a:t>Stemming: run, runs, ran, running</a:t>
            </a:r>
          </a:p>
          <a:p>
            <a:r>
              <a:rPr lang="en-US" dirty="0"/>
              <a:t>Lots, lots more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75217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E513D5-A33C-7348-A782-F1CC3F530B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 Vocab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28DEDD-098E-2446-B34D-7EB945D2AC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Index</a:t>
            </a:r>
          </a:p>
          <a:p>
            <a:r>
              <a:rPr lang="en-US" dirty="0"/>
              <a:t>Shard</a:t>
            </a:r>
          </a:p>
          <a:p>
            <a:r>
              <a:rPr lang="en-US" dirty="0" err="1"/>
              <a:t>Keywordss</a:t>
            </a:r>
            <a:endParaRPr lang="en-US" dirty="0"/>
          </a:p>
          <a:p>
            <a:r>
              <a:rPr lang="en-US" dirty="0"/>
              <a:t>Terms</a:t>
            </a:r>
          </a:p>
        </p:txBody>
      </p:sp>
    </p:spTree>
    <p:extLst>
      <p:ext uri="{BB962C8B-B14F-4D97-AF65-F5344CB8AC3E}">
        <p14:creationId xmlns:p14="http://schemas.microsoft.com/office/powerpoint/2010/main" val="15729964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94423-F1A5-AA4A-AC64-969E878577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Elasticsearch vs….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E59945-2FDF-B14F-AEBB-208A507E35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Lucene</a:t>
            </a:r>
          </a:p>
          <a:p>
            <a:r>
              <a:rPr lang="en-US" dirty="0" err="1"/>
              <a:t>Solr</a:t>
            </a:r>
            <a:endParaRPr lang="en-US" dirty="0"/>
          </a:p>
          <a:p>
            <a:r>
              <a:rPr lang="en-US" dirty="0"/>
              <a:t>Cloud</a:t>
            </a:r>
          </a:p>
          <a:p>
            <a:pPr lvl="1"/>
            <a:r>
              <a:rPr lang="en-US" dirty="0"/>
              <a:t>Azure Search</a:t>
            </a:r>
          </a:p>
          <a:p>
            <a:pPr lvl="1"/>
            <a:r>
              <a:rPr lang="en-US" dirty="0"/>
              <a:t>AWS </a:t>
            </a:r>
            <a:r>
              <a:rPr lang="en-US" dirty="0" err="1"/>
              <a:t>Cloudsearch</a:t>
            </a:r>
            <a:endParaRPr lang="en-US" dirty="0"/>
          </a:p>
          <a:p>
            <a:pPr lvl="1"/>
            <a:r>
              <a:rPr lang="en-US" dirty="0"/>
              <a:t>AWS ES</a:t>
            </a:r>
          </a:p>
        </p:txBody>
      </p:sp>
    </p:spTree>
    <p:extLst>
      <p:ext uri="{BB962C8B-B14F-4D97-AF65-F5344CB8AC3E}">
        <p14:creationId xmlns:p14="http://schemas.microsoft.com/office/powerpoint/2010/main" val="18098368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CBD13-0B4D-D04F-A226-165B38824D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olvetica" panose="020B0603030602020004" pitchFamily="34" charset="77"/>
              </a:rPr>
              <a:t>Elastic Stack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E26B5AC-4D18-C443-B75F-D2E8884BAE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445000" y="4790337"/>
            <a:ext cx="1422400" cy="1422400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0A1266B-B0CA-E74A-AE27-D3BF5CE741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9520" y="4808968"/>
            <a:ext cx="1422400" cy="14224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DC992AC-1209-1444-BD8B-2F9A4CB2C3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7815" y="648550"/>
            <a:ext cx="1422400" cy="14224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89D7FF1-6FAB-9542-87A9-C4BE80A3B4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82365" y="1480507"/>
            <a:ext cx="1422400" cy="14224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77B7B4F-222A-4040-B29E-DA03B84456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37083" y="1458042"/>
            <a:ext cx="1422400" cy="14224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61FA6B7-0C49-4C4C-A75E-BFD4238B99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93110" y="3310788"/>
            <a:ext cx="1422400" cy="14224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E62FF24-AD80-1E42-B52E-E24EC142A96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80300" y="3318916"/>
            <a:ext cx="1422400" cy="14224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C8AC47B-3D3F-0047-A25B-411AB3AEF69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56200" y="3097478"/>
            <a:ext cx="1905000" cy="64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8035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A56FFE-40DA-384B-8460-4A47D4A6FE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olvetica" panose="020B0603030602020004" pitchFamily="34" charset="77"/>
              </a:rPr>
              <a:t>Complex Declarative Queries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5480D3-F2F1-3B46-890F-E7D572B653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REST API</a:t>
            </a:r>
          </a:p>
          <a:p>
            <a:r>
              <a:rPr lang="en-US" dirty="0"/>
              <a:t>Declarative Syntax</a:t>
            </a:r>
          </a:p>
        </p:txBody>
      </p:sp>
    </p:spTree>
    <p:extLst>
      <p:ext uri="{BB962C8B-B14F-4D97-AF65-F5344CB8AC3E}">
        <p14:creationId xmlns:p14="http://schemas.microsoft.com/office/powerpoint/2010/main" val="640105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68CA3C-6ADC-EA4E-83D2-30F1301462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olvetica" panose="020B0603030602020004" pitchFamily="34" charset="77"/>
              </a:rPr>
              <a:t>What can I build?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D989622-1F17-244B-81FC-A5261D9F0F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Free text search</a:t>
            </a:r>
          </a:p>
          <a:p>
            <a:r>
              <a:rPr lang="en-US" dirty="0"/>
              <a:t>Aggregation and Filtering</a:t>
            </a:r>
          </a:p>
          <a:p>
            <a:r>
              <a:rPr lang="en-US" dirty="0"/>
              <a:t>Logger/APM</a:t>
            </a:r>
          </a:p>
        </p:txBody>
      </p:sp>
    </p:spTree>
    <p:extLst>
      <p:ext uri="{BB962C8B-B14F-4D97-AF65-F5344CB8AC3E}">
        <p14:creationId xmlns:p14="http://schemas.microsoft.com/office/powerpoint/2010/main" val="41641971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8A02D-6AF7-6844-B93C-58AE957F0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olvetica" panose="020B0603030602020004" pitchFamily="34" charset="77"/>
              </a:rPr>
              <a:t>Full Text Searching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722169E-5012-4848-BAD9-785D5BBB5A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35407" y="1825625"/>
            <a:ext cx="752118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7217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68CA3C-6ADC-EA4E-83D2-30F1301462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olvetica" panose="020B0603030602020004" pitchFamily="34" charset="77"/>
              </a:rPr>
              <a:t>Aggregations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90A66A1-6917-624F-B390-F8E8C4FFE0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690688"/>
            <a:ext cx="1140039" cy="43513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9BEAA4E-B5B3-1046-9E72-84C3371B65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8886" y="1690689"/>
            <a:ext cx="1258293" cy="43513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6F013B5-2D3E-0B44-85ED-D95CC2B831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9924" y="1690688"/>
            <a:ext cx="1245051" cy="44115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D90830A-D9D6-A549-8C8B-6772D8AD0B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59681" y="1690688"/>
            <a:ext cx="1276023" cy="326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036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68CA3C-6ADC-EA4E-83D2-30F1301462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olvetica" panose="020B0603030602020004" pitchFamily="34" charset="77"/>
              </a:rPr>
              <a:t>Application Performance Management (APM)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A2084C8-D0B3-154C-ADE6-040CF17FEA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8010" y="1409700"/>
            <a:ext cx="7988300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2749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D7FA8-B690-8F40-BB7D-6CA83C6B2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615346"/>
                </a:solidFill>
                <a:latin typeface="Coolvetica" panose="020B0603030602020004" pitchFamily="34" charset="77"/>
              </a:rPr>
              <a:t>The problem?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4F5AF2-E969-D541-A2E6-03BAF0ED35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>
              <a:solidFill>
                <a:srgbClr val="615346"/>
              </a:solidFill>
            </a:endParaRPr>
          </a:p>
          <a:p>
            <a:endParaRPr lang="en-US" dirty="0">
              <a:solidFill>
                <a:srgbClr val="615346"/>
              </a:solidFill>
            </a:endParaRPr>
          </a:p>
          <a:p>
            <a:endParaRPr lang="en-US" dirty="0">
              <a:solidFill>
                <a:srgbClr val="615346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2E75B1-1A66-1142-A9BE-00CB23548366}"/>
              </a:ext>
            </a:extLst>
          </p:cNvPr>
          <p:cNvSpPr txBox="1"/>
          <p:nvPr/>
        </p:nvSpPr>
        <p:spPr>
          <a:xfrm>
            <a:off x="838200" y="1690688"/>
            <a:ext cx="1003069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err="1"/>
              <a:t>StackOverflow</a:t>
            </a:r>
            <a:r>
              <a:rPr lang="en-US" sz="2800" dirty="0"/>
              <a:t> does 34M searches per day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Google servers 40k searches…</a:t>
            </a:r>
            <a:r>
              <a:rPr lang="en-US" sz="2800" i="1" dirty="0"/>
              <a:t>per second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Amazon sells over 500M products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Splunk indexes 100’s of TB per day</a:t>
            </a:r>
          </a:p>
          <a:p>
            <a:endParaRPr lang="en-US" sz="28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FBF63B8-51B4-524C-8187-F61381DEB5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6303" y="-26340"/>
            <a:ext cx="38556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6396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AB611ED-2F05-8145-A679-D76F20E66D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55" r="2170" b="-1"/>
          <a:stretch/>
        </p:blipFill>
        <p:spPr>
          <a:xfrm>
            <a:off x="6338316" y="1904281"/>
            <a:ext cx="5074070" cy="427268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DED8E27-D4D7-804D-BF43-34FD6BF169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latin typeface="Coolvetica" panose="020B0603030602020004" pitchFamily="34" charset="77"/>
              </a:rPr>
              <a:t>This is how we do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4EDAB1-18D5-AA4B-AD68-771BE7D151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15484" cy="4351338"/>
          </a:xfrm>
        </p:spPr>
        <p:txBody>
          <a:bodyPr>
            <a:normAutofit/>
          </a:bodyPr>
          <a:lstStyle/>
          <a:p>
            <a:r>
              <a:rPr lang="en-US" sz="2000" dirty="0"/>
              <a:t>Spin up the architecture in Docker</a:t>
            </a:r>
          </a:p>
          <a:p>
            <a:r>
              <a:rPr lang="en-US" sz="2000" dirty="0"/>
              <a:t>Create an index</a:t>
            </a:r>
          </a:p>
          <a:p>
            <a:r>
              <a:rPr lang="en-US" sz="2000" dirty="0"/>
              <a:t>Populate the data</a:t>
            </a:r>
          </a:p>
          <a:p>
            <a:r>
              <a:rPr lang="en-US" sz="2000" dirty="0"/>
              <a:t>Write some queries in Kibana</a:t>
            </a:r>
          </a:p>
          <a:p>
            <a:r>
              <a:rPr lang="en-US" sz="2000" dirty="0"/>
              <a:t>Make an App</a:t>
            </a:r>
          </a:p>
        </p:txBody>
      </p:sp>
    </p:spTree>
    <p:extLst>
      <p:ext uri="{BB962C8B-B14F-4D97-AF65-F5344CB8AC3E}">
        <p14:creationId xmlns:p14="http://schemas.microsoft.com/office/powerpoint/2010/main" val="40712593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7292536-44E9-4645-90BF-1ABAF9A192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287000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285CE82-BBD3-0442-B986-A932AD2F3B27}"/>
              </a:ext>
            </a:extLst>
          </p:cNvPr>
          <p:cNvSpPr txBox="1"/>
          <p:nvPr/>
        </p:nvSpPr>
        <p:spPr>
          <a:xfrm>
            <a:off x="8823669" y="2930236"/>
            <a:ext cx="336833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Logstash loads data</a:t>
            </a:r>
          </a:p>
          <a:p>
            <a:r>
              <a:rPr lang="en-US" dirty="0"/>
              <a:t>Python/Flask for users</a:t>
            </a:r>
          </a:p>
          <a:p>
            <a:r>
              <a:rPr lang="en-US" dirty="0"/>
              <a:t>APM X-Pack Plugin for monitoring</a:t>
            </a:r>
          </a:p>
          <a:p>
            <a:r>
              <a:rPr lang="en-US" dirty="0"/>
              <a:t>Kibana for Administration</a:t>
            </a:r>
            <a:br>
              <a:rPr lang="en-US" dirty="0"/>
            </a:br>
            <a:r>
              <a:rPr lang="en-US" dirty="0"/>
              <a:t>Elasticsearch for everything</a:t>
            </a:r>
          </a:p>
        </p:txBody>
      </p:sp>
    </p:spTree>
    <p:extLst>
      <p:ext uri="{BB962C8B-B14F-4D97-AF65-F5344CB8AC3E}">
        <p14:creationId xmlns:p14="http://schemas.microsoft.com/office/powerpoint/2010/main" val="38855157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8C3644-409A-CC49-B51B-7C305A462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  <a:latin typeface="Coolvetica" panose="020B0603030602020004" pitchFamily="34" charset="77"/>
              </a:rPr>
              <a:t>QIT.cloud</a:t>
            </a:r>
            <a:endParaRPr lang="en-US" dirty="0">
              <a:solidFill>
                <a:schemeClr val="bg1"/>
              </a:solidFill>
              <a:latin typeface="Coolvetica" panose="020B0603030602020004" pitchFamily="34" charset="77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8B5FB7B-2EA0-A343-A537-795F5A3F33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 rot="1197639">
            <a:off x="3940447" y="-90744"/>
            <a:ext cx="5471699" cy="7388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4084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918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20CB5-45A8-784A-8ADC-170B6EDD09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720746" y="2795362"/>
            <a:ext cx="12192000" cy="1267275"/>
          </a:xfrm>
        </p:spPr>
        <p:txBody>
          <a:bodyPr>
            <a:normAutofit/>
          </a:bodyPr>
          <a:lstStyle/>
          <a:p>
            <a:pPr algn="r"/>
            <a:r>
              <a:rPr lang="en-US" sz="8000" dirty="0">
                <a:solidFill>
                  <a:schemeClr val="bg1"/>
                </a:solidFill>
                <a:latin typeface="Coolvetica" panose="020B0603030602020004" pitchFamily="34" charset="77"/>
              </a:rPr>
              <a:t>Search Driven Apps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CA353E-5A62-AA49-9AC2-F0195855E5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78523" y="4021852"/>
            <a:ext cx="8392731" cy="529360"/>
          </a:xfrm>
        </p:spPr>
        <p:txBody>
          <a:bodyPr/>
          <a:lstStyle/>
          <a:p>
            <a:pPr algn="r"/>
            <a:r>
              <a:rPr lang="en-US" dirty="0">
                <a:solidFill>
                  <a:schemeClr val="bg1"/>
                </a:solidFill>
                <a:latin typeface="Coolvetica" panose="020B0603030602020004" pitchFamily="34" charset="77"/>
              </a:rPr>
              <a:t>with the Elastic Stack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7CB164C-8101-B04B-8741-15C123812B6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000"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" r="2"/>
          <a:stretch/>
        </p:blipFill>
        <p:spPr>
          <a:xfrm>
            <a:off x="1720745" y="-946255"/>
            <a:ext cx="8750509" cy="8750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037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0875" y="1204015"/>
            <a:ext cx="6962140" cy="4351338"/>
          </a:xfrm>
        </p:spPr>
      </p:pic>
      <p:sp>
        <p:nvSpPr>
          <p:cNvPr id="6" name="TextBox 5"/>
          <p:cNvSpPr txBox="1"/>
          <p:nvPr/>
        </p:nvSpPr>
        <p:spPr>
          <a:xfrm>
            <a:off x="7129220" y="4479010"/>
            <a:ext cx="16008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615346"/>
                </a:solidFill>
                <a:latin typeface="Coolvetica" panose="020B0603030602020004" pitchFamily="34" charset="77"/>
              </a:rPr>
              <a:t>Joe Zack</a:t>
            </a:r>
          </a:p>
          <a:p>
            <a:r>
              <a:rPr lang="en-US" dirty="0">
                <a:solidFill>
                  <a:srgbClr val="615346"/>
                </a:solidFill>
                <a:latin typeface="Coolvetica" panose="020B0603030602020004" pitchFamily="34" charset="77"/>
              </a:rPr>
              <a:t>@</a:t>
            </a:r>
            <a:r>
              <a:rPr lang="en-US" dirty="0" err="1">
                <a:solidFill>
                  <a:srgbClr val="615346"/>
                </a:solidFill>
                <a:latin typeface="Coolvetica" panose="020B0603030602020004" pitchFamily="34" charset="77"/>
              </a:rPr>
              <a:t>codingblocks</a:t>
            </a:r>
            <a:endParaRPr lang="en-US" dirty="0">
              <a:solidFill>
                <a:srgbClr val="615346"/>
              </a:solidFill>
              <a:latin typeface="Coolvetica" panose="020B0603030602020004" pitchFamily="34" charset="7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343276" y="4479010"/>
            <a:ext cx="3785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615346"/>
                </a:solidFill>
                <a:latin typeface="Coolvetica" panose="020B0603030602020004" pitchFamily="34" charset="77"/>
              </a:rPr>
              <a:t>Like this talk? Check out the show!</a:t>
            </a:r>
          </a:p>
        </p:txBody>
      </p:sp>
    </p:spTree>
    <p:extLst>
      <p:ext uri="{BB962C8B-B14F-4D97-AF65-F5344CB8AC3E}">
        <p14:creationId xmlns:p14="http://schemas.microsoft.com/office/powerpoint/2010/main" val="34798415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04F9A3-EB80-9640-8B9B-3EB84437E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615346"/>
                </a:solidFill>
                <a:latin typeface="Coolvetica" panose="020B0603030602020004" pitchFamily="34" charset="77"/>
              </a:rPr>
              <a:t>The Elephant in the Room: RDBMS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CD9EA96-F57C-704D-9E3C-C79C604FE4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9708" y="2019095"/>
            <a:ext cx="2841965" cy="29319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BA9D3FE-D546-D54D-A430-CF4E746109DB}"/>
              </a:ext>
            </a:extLst>
          </p:cNvPr>
          <p:cNvSpPr txBox="1"/>
          <p:nvPr/>
        </p:nvSpPr>
        <p:spPr>
          <a:xfrm>
            <a:off x="4433305" y="2389518"/>
            <a:ext cx="1003069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Atomicity, Consistency, Isolation, Durability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Transactions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Mature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Advanced features like full text</a:t>
            </a:r>
          </a:p>
        </p:txBody>
      </p:sp>
    </p:spTree>
    <p:extLst>
      <p:ext uri="{BB962C8B-B14F-4D97-AF65-F5344CB8AC3E}">
        <p14:creationId xmlns:p14="http://schemas.microsoft.com/office/powerpoint/2010/main" val="16587477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04F9A3-EB80-9640-8B9B-3EB84437E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615346"/>
                </a:solidFill>
                <a:latin typeface="Coolvetica" panose="020B0603030602020004" pitchFamily="34" charset="77"/>
              </a:rPr>
              <a:t>Dynamic queries though...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E89141E-3BF3-244A-A44C-BC89634535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8ED6104-B479-4B41-85EE-7136CD6258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960" y="1825625"/>
            <a:ext cx="7061200" cy="39243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CD9EA96-F57C-704D-9E3C-C79C604FE4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1835" y="2535314"/>
            <a:ext cx="2841965" cy="2931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2497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C8EAA40-9EE5-0F46-BC28-48A7860DB0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3300" y="1270794"/>
            <a:ext cx="7378700" cy="5461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7AD7FA8-B690-8F40-BB7D-6CA83C6B2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615346"/>
                </a:solidFill>
                <a:latin typeface="Coolvetica" panose="020B0603030602020004" pitchFamily="34" charset="77"/>
              </a:rPr>
              <a:t>Relational DB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4F5AF2-E969-D541-A2E6-03BAF0ED35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>
              <a:solidFill>
                <a:srgbClr val="615346"/>
              </a:solidFill>
            </a:endParaRPr>
          </a:p>
          <a:p>
            <a:endParaRPr lang="en-US" dirty="0">
              <a:solidFill>
                <a:srgbClr val="615346"/>
              </a:solidFill>
            </a:endParaRPr>
          </a:p>
          <a:p>
            <a:endParaRPr lang="en-US" dirty="0">
              <a:solidFill>
                <a:srgbClr val="615346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2E75B1-1A66-1142-A9BE-00CB23548366}"/>
              </a:ext>
            </a:extLst>
          </p:cNvPr>
          <p:cNvSpPr txBox="1"/>
          <p:nvPr/>
        </p:nvSpPr>
        <p:spPr>
          <a:xfrm>
            <a:off x="838200" y="1690688"/>
            <a:ext cx="1003069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457200">
              <a:buFont typeface="Arial" panose="020B0604020202020204" pitchFamily="34" charset="0"/>
              <a:buChar char="•"/>
              <a:defRPr/>
            </a:pPr>
            <a:r>
              <a:rPr lang="en-US" sz="2800" dirty="0"/>
              <a:t>Don’t scale horizontally very well</a:t>
            </a:r>
          </a:p>
          <a:p>
            <a:pPr marL="457200" lvl="0" indent="-457200">
              <a:buFont typeface="Arial" panose="020B0604020202020204" pitchFamily="34" charset="0"/>
              <a:buChar char="•"/>
              <a:defRPr/>
            </a:pPr>
            <a:r>
              <a:rPr lang="en-US" sz="2800" dirty="0"/>
              <a:t>Designed for ACID instead of BASE</a:t>
            </a:r>
          </a:p>
          <a:p>
            <a:pPr marL="457200" lvl="0" indent="-457200">
              <a:buFont typeface="Arial" panose="020B0604020202020204" pitchFamily="34" charset="0"/>
              <a:buChar char="•"/>
              <a:defRPr/>
            </a:pPr>
            <a:r>
              <a:rPr lang="en-US" sz="2800" dirty="0"/>
              <a:t>Shredding is inefficient</a:t>
            </a:r>
          </a:p>
          <a:p>
            <a:pPr marL="457200" lvl="0" indent="-457200">
              <a:buFont typeface="Arial" panose="020B0604020202020204" pitchFamily="34" charset="0"/>
              <a:buChar char="•"/>
              <a:defRPr/>
            </a:pPr>
            <a:r>
              <a:rPr lang="en-US" sz="2800" dirty="0"/>
              <a:t>Writing dynamic ANSI SQL is the pits</a:t>
            </a:r>
          </a:p>
        </p:txBody>
      </p:sp>
    </p:spTree>
    <p:extLst>
      <p:ext uri="{BB962C8B-B14F-4D97-AF65-F5344CB8AC3E}">
        <p14:creationId xmlns:p14="http://schemas.microsoft.com/office/powerpoint/2010/main" val="21544350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B778BF6-E0E5-3144-8677-117113B83C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307" y="477981"/>
            <a:ext cx="7945061" cy="575656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C0DFEFD-CEC2-4043-8317-5435568A5A25}"/>
              </a:ext>
            </a:extLst>
          </p:cNvPr>
          <p:cNvSpPr txBox="1"/>
          <p:nvPr/>
        </p:nvSpPr>
        <p:spPr>
          <a:xfrm>
            <a:off x="8450310" y="2078182"/>
            <a:ext cx="358832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When your query is still running after 2 minutes and you see your face reflected in the IDE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9659D5C-72C2-6A43-847D-A17DE6179671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</a:blip>
          <a:stretch>
            <a:fillRect/>
          </a:stretch>
        </p:blipFill>
        <p:spPr>
          <a:xfrm>
            <a:off x="505249" y="587220"/>
            <a:ext cx="7593175" cy="5538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1376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04F9A3-EB80-9640-8B9B-3EB84437E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olvetica" panose="020B0603030602020004" pitchFamily="34" charset="77"/>
              </a:rPr>
              <a:t>Creating a Basic Search Engine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E89141E-3BF3-244A-A44C-BC89634535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NoSql</a:t>
            </a:r>
            <a:r>
              <a:rPr lang="en-US" dirty="0"/>
              <a:t> DB</a:t>
            </a:r>
          </a:p>
          <a:p>
            <a:r>
              <a:rPr lang="en-US" dirty="0" err="1"/>
              <a:t>DeNormalize</a:t>
            </a:r>
            <a:r>
              <a:rPr lang="en-US" dirty="0"/>
              <a:t> our data</a:t>
            </a:r>
          </a:p>
          <a:p>
            <a:r>
              <a:rPr lang="en-US" dirty="0"/>
              <a:t>Index everything</a:t>
            </a:r>
          </a:p>
          <a:p>
            <a:r>
              <a:rPr lang="en-US" dirty="0"/>
              <a:t>Map/Reduce</a:t>
            </a:r>
          </a:p>
          <a:p>
            <a:r>
              <a:rPr lang="en-US" dirty="0"/>
              <a:t>Declarative language</a:t>
            </a:r>
          </a:p>
        </p:txBody>
      </p:sp>
    </p:spTree>
    <p:extLst>
      <p:ext uri="{BB962C8B-B14F-4D97-AF65-F5344CB8AC3E}">
        <p14:creationId xmlns:p14="http://schemas.microsoft.com/office/powerpoint/2010/main" val="5105995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04F9A3-EB80-9640-8B9B-3EB84437E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olvetica" panose="020B0603030602020004" pitchFamily="34" charset="77"/>
              </a:rPr>
              <a:t>Inverted Index Search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BD9B681-AECD-B843-8F6B-7F5792ED80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386138" y="1601600"/>
            <a:ext cx="6507635" cy="4388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9388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04F9A3-EB80-9640-8B9B-3EB84437E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latin typeface="Coolvetica" panose="020B0603030602020004" pitchFamily="34" charset="77"/>
              </a:rPr>
              <a:t>Inverted Index</a:t>
            </a:r>
            <a:endParaRPr lang="en-US" dirty="0"/>
          </a:p>
        </p:txBody>
      </p:sp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08214592-9CE0-524D-A633-CD21868A0E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573216"/>
            <a:ext cx="3593555" cy="4856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5622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5670</TotalTime>
  <Words>1218</Words>
  <Application>Microsoft Macintosh PowerPoint</Application>
  <PresentationFormat>Widescreen</PresentationFormat>
  <Paragraphs>191</Paragraphs>
  <Slides>24</Slides>
  <Notes>20</Notes>
  <HiddenSlides>2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Arial</vt:lpstr>
      <vt:lpstr>Calibri</vt:lpstr>
      <vt:lpstr>Calibri Light</vt:lpstr>
      <vt:lpstr>Coolvetica</vt:lpstr>
      <vt:lpstr>Office Theme</vt:lpstr>
      <vt:lpstr>Search Driven Apps</vt:lpstr>
      <vt:lpstr>The problem?</vt:lpstr>
      <vt:lpstr>The Elephant in the Room: RDBMS</vt:lpstr>
      <vt:lpstr>Dynamic queries though...</vt:lpstr>
      <vt:lpstr>Relational DB</vt:lpstr>
      <vt:lpstr>PowerPoint Presentation</vt:lpstr>
      <vt:lpstr>Creating a Basic Search Engine</vt:lpstr>
      <vt:lpstr>Inverted Index Search</vt:lpstr>
      <vt:lpstr>Inverted Index</vt:lpstr>
      <vt:lpstr>Inverted Index Search Engines</vt:lpstr>
      <vt:lpstr>English is complicated!</vt:lpstr>
      <vt:lpstr>Search Vocab</vt:lpstr>
      <vt:lpstr>Elasticsearch vs….</vt:lpstr>
      <vt:lpstr>Elastic Stack</vt:lpstr>
      <vt:lpstr>Complex Declarative Queries</vt:lpstr>
      <vt:lpstr>What can I build?</vt:lpstr>
      <vt:lpstr>Full Text Searching</vt:lpstr>
      <vt:lpstr>Aggregations</vt:lpstr>
      <vt:lpstr>Application Performance Management (APM)</vt:lpstr>
      <vt:lpstr>This is how we do</vt:lpstr>
      <vt:lpstr>PowerPoint Presentation</vt:lpstr>
      <vt:lpstr>QIT.cloud</vt:lpstr>
      <vt:lpstr>Search Driven Apps</vt:lpstr>
      <vt:lpstr>PowerPoint Presentation</vt:lpstr>
    </vt:vector>
  </TitlesOfParts>
  <Manager/>
  <Company>Coding Blocks</Company>
  <LinksUpToDate>false</LinksUpToDate>
  <SharedDoc>false</SharedDoc>
  <HyperlinkBase/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Search Driven Apps</dc:title>
  <dc:subject>Search Driven Appls: Built with the Elastic Stack</dc:subject>
  <dc:creator>Joe Zack</dc:creator>
  <cp:keywords/>
  <dc:description/>
  <cp:lastModifiedBy>Microsoft Office User</cp:lastModifiedBy>
  <cp:revision>309</cp:revision>
  <dcterms:created xsi:type="dcterms:W3CDTF">2018-05-16T21:51:15Z</dcterms:created>
  <dcterms:modified xsi:type="dcterms:W3CDTF">2018-06-18T03:38:00Z</dcterms:modified>
  <cp:category/>
</cp:coreProperties>
</file>